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72" r:id="rId3"/>
    <p:sldId id="257" r:id="rId4"/>
    <p:sldId id="258" r:id="rId5"/>
    <p:sldId id="260" r:id="rId6"/>
    <p:sldId id="259" r:id="rId7"/>
    <p:sldId id="261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62" r:id="rId16"/>
    <p:sldId id="263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8"/>
    <p:restoredTop sz="94643"/>
  </p:normalViewPr>
  <p:slideViewPr>
    <p:cSldViewPr snapToGrid="0" snapToObjects="1">
      <p:cViewPr varScale="1">
        <p:scale>
          <a:sx n="120" d="100"/>
          <a:sy n="120" d="100"/>
        </p:scale>
        <p:origin x="24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815FA-EF09-C24B-A989-964B5D0A194F}" type="datetimeFigureOut">
              <a:rPr lang="en-US" smtClean="0"/>
              <a:t>3/22/17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D6733-0257-8D40-9591-453747FCD4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6105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815FA-EF09-C24B-A989-964B5D0A194F}" type="datetimeFigureOut">
              <a:rPr lang="en-US" smtClean="0"/>
              <a:t>3/22/17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D6733-0257-8D40-9591-453747FCD4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7919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815FA-EF09-C24B-A989-964B5D0A194F}" type="datetimeFigureOut">
              <a:rPr lang="en-US" smtClean="0"/>
              <a:t>3/22/17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D6733-0257-8D40-9591-453747FCD4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4954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815FA-EF09-C24B-A989-964B5D0A194F}" type="datetimeFigureOut">
              <a:rPr lang="en-US" smtClean="0"/>
              <a:t>3/22/17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D6733-0257-8D40-9591-453747FCD4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2960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815FA-EF09-C24B-A989-964B5D0A194F}" type="datetimeFigureOut">
              <a:rPr lang="en-US" smtClean="0"/>
              <a:t>3/22/17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D6733-0257-8D40-9591-453747FCD4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8661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815FA-EF09-C24B-A989-964B5D0A194F}" type="datetimeFigureOut">
              <a:rPr lang="en-US" smtClean="0"/>
              <a:t>3/22/17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D6733-0257-8D40-9591-453747FCD4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6646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815FA-EF09-C24B-A989-964B5D0A194F}" type="datetimeFigureOut">
              <a:rPr lang="en-US" smtClean="0"/>
              <a:t>3/22/17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D6733-0257-8D40-9591-453747FCD4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7636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815FA-EF09-C24B-A989-964B5D0A194F}" type="datetimeFigureOut">
              <a:rPr lang="en-US" smtClean="0"/>
              <a:t>3/22/17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D6733-0257-8D40-9591-453747FCD4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1885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815FA-EF09-C24B-A989-964B5D0A194F}" type="datetimeFigureOut">
              <a:rPr lang="en-US" smtClean="0"/>
              <a:t>3/22/17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D6733-0257-8D40-9591-453747FCD4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4625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815FA-EF09-C24B-A989-964B5D0A194F}" type="datetimeFigureOut">
              <a:rPr lang="en-US" smtClean="0"/>
              <a:t>3/22/17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D6733-0257-8D40-9591-453747FCD4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0311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815FA-EF09-C24B-A989-964B5D0A194F}" type="datetimeFigureOut">
              <a:rPr lang="en-US" smtClean="0"/>
              <a:t>3/22/17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D6733-0257-8D40-9591-453747FCD4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4040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8815FA-EF09-C24B-A989-964B5D0A194F}" type="datetimeFigureOut">
              <a:rPr lang="en-US" smtClean="0"/>
              <a:t>3/22/17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1D6733-0257-8D40-9591-453747FCD4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4239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dl/#go1.6.3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" TargetMode="External"/><Relationship Id="rId4" Type="http://schemas.openxmlformats.org/officeDocument/2006/relationships/hyperlink" Target="https://golang.org/dl/)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bluemix.net/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your_email@example.com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5.tiff"/><Relationship Id="rId5" Type="http://schemas.openxmlformats.org/officeDocument/2006/relationships/image" Target="../media/image6.tiff"/><Relationship Id="rId6" Type="http://schemas.openxmlformats.org/officeDocument/2006/relationships/image" Target="../media/image7.tiff"/><Relationship Id="rId7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IBM-Blockchain/example02" TargetMode="External"/><Relationship Id="rId3" Type="http://schemas.openxmlformats.org/officeDocument/2006/relationships/hyperlink" Target="mailto:git@github.com:easonzhou/example02.git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Write your first </a:t>
            </a:r>
            <a:r>
              <a:rPr lang="en-US" dirty="0" err="1"/>
              <a:t>chaincode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426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Deploy and </a:t>
            </a:r>
            <a:r>
              <a:rPr lang="en-GB" dirty="0" err="1"/>
              <a:t>Init</a:t>
            </a:r>
            <a:r>
              <a:rPr lang="en-GB" dirty="0"/>
              <a:t> </a:t>
            </a:r>
            <a:r>
              <a:rPr lang="en-GB" dirty="0" err="1"/>
              <a:t>chaincode</a:t>
            </a:r>
            <a:r>
              <a:rPr lang="en-GB" dirty="0" smtClean="0">
                <a:effectLst/>
              </a:rPr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32500" lnSpcReduction="20000"/>
          </a:bodyPr>
          <a:lstStyle/>
          <a:p>
            <a:pPr marL="0" indent="0">
              <a:spcBef>
                <a:spcPts val="600"/>
              </a:spcBef>
              <a:buNone/>
            </a:pPr>
            <a:r>
              <a:rPr lang="x-none" sz="4000" dirty="0"/>
              <a:t>{</a:t>
            </a:r>
            <a:endParaRPr lang="en-GB" sz="4000" dirty="0"/>
          </a:p>
          <a:p>
            <a:pPr marL="0" indent="0">
              <a:spcBef>
                <a:spcPts val="600"/>
              </a:spcBef>
              <a:buNone/>
            </a:pPr>
            <a:r>
              <a:rPr lang="x-none" sz="4000" dirty="0"/>
              <a:t>  "jsonrpc": "2.0",</a:t>
            </a:r>
            <a:endParaRPr lang="en-GB" sz="4000" dirty="0"/>
          </a:p>
          <a:p>
            <a:pPr marL="0" indent="0">
              <a:spcBef>
                <a:spcPts val="600"/>
              </a:spcBef>
              <a:buNone/>
            </a:pPr>
            <a:r>
              <a:rPr lang="x-none" sz="4000" dirty="0"/>
              <a:t>  "method": "deploy",</a:t>
            </a:r>
            <a:endParaRPr lang="en-GB" sz="4000" dirty="0"/>
          </a:p>
          <a:p>
            <a:pPr marL="0" indent="0">
              <a:spcBef>
                <a:spcPts val="600"/>
              </a:spcBef>
              <a:buNone/>
            </a:pPr>
            <a:r>
              <a:rPr lang="x-none" sz="4000" dirty="0"/>
              <a:t>  "params": {</a:t>
            </a:r>
            <a:endParaRPr lang="en-GB" sz="4000" dirty="0"/>
          </a:p>
          <a:p>
            <a:pPr marL="0" indent="0">
              <a:spcBef>
                <a:spcPts val="600"/>
              </a:spcBef>
              <a:buNone/>
            </a:pPr>
            <a:r>
              <a:rPr lang="x-none" sz="4000" dirty="0"/>
              <a:t>    "type": 1,</a:t>
            </a:r>
            <a:endParaRPr lang="en-GB" sz="4000" dirty="0"/>
          </a:p>
          <a:p>
            <a:pPr marL="0" indent="0">
              <a:spcBef>
                <a:spcPts val="600"/>
              </a:spcBef>
              <a:buNone/>
            </a:pPr>
            <a:r>
              <a:rPr lang="x-none" sz="4000" dirty="0"/>
              <a:t>    "chaincodeID": {</a:t>
            </a:r>
            <a:endParaRPr lang="en-GB" sz="4000" dirty="0"/>
          </a:p>
          <a:p>
            <a:pPr marL="0" indent="0">
              <a:spcBef>
                <a:spcPts val="600"/>
              </a:spcBef>
              <a:buNone/>
            </a:pPr>
            <a:r>
              <a:rPr lang="x-none" sz="4000" dirty="0"/>
              <a:t>      "path": "https://github.com/easonzhou/example02/chaincode"</a:t>
            </a:r>
            <a:endParaRPr lang="en-GB" sz="4000" dirty="0"/>
          </a:p>
          <a:p>
            <a:pPr marL="0" indent="0">
              <a:spcBef>
                <a:spcPts val="600"/>
              </a:spcBef>
              <a:buNone/>
            </a:pPr>
            <a:r>
              <a:rPr lang="x-none" sz="4000" dirty="0"/>
              <a:t>    },</a:t>
            </a:r>
            <a:endParaRPr lang="en-GB" sz="4000" dirty="0"/>
          </a:p>
          <a:p>
            <a:pPr marL="0" indent="0">
              <a:spcBef>
                <a:spcPts val="600"/>
              </a:spcBef>
              <a:buNone/>
            </a:pPr>
            <a:r>
              <a:rPr lang="x-none" sz="4000" dirty="0"/>
              <a:t>    "ctorMsg": {</a:t>
            </a:r>
            <a:endParaRPr lang="en-GB" sz="4000" dirty="0"/>
          </a:p>
          <a:p>
            <a:pPr marL="0" indent="0">
              <a:spcBef>
                <a:spcPts val="600"/>
              </a:spcBef>
              <a:buNone/>
            </a:pPr>
            <a:r>
              <a:rPr lang="x-none" sz="4000" dirty="0"/>
              <a:t>      "function": "init",</a:t>
            </a:r>
            <a:endParaRPr lang="en-GB" sz="4000" dirty="0"/>
          </a:p>
          <a:p>
            <a:pPr marL="0" indent="0">
              <a:spcBef>
                <a:spcPts val="600"/>
              </a:spcBef>
              <a:buNone/>
            </a:pPr>
            <a:r>
              <a:rPr lang="x-none" sz="4000" dirty="0"/>
              <a:t>      "args": [</a:t>
            </a:r>
            <a:endParaRPr lang="en-GB" sz="4000" dirty="0"/>
          </a:p>
          <a:p>
            <a:pPr marL="0" indent="0">
              <a:spcBef>
                <a:spcPts val="600"/>
              </a:spcBef>
              <a:buNone/>
            </a:pPr>
            <a:r>
              <a:rPr lang="x-none" sz="4000" dirty="0"/>
              <a:t>       "A", "100", "B", "200"</a:t>
            </a:r>
            <a:endParaRPr lang="en-GB" sz="4000" dirty="0"/>
          </a:p>
          <a:p>
            <a:pPr marL="0" indent="0">
              <a:spcBef>
                <a:spcPts val="600"/>
              </a:spcBef>
              <a:buNone/>
            </a:pPr>
            <a:r>
              <a:rPr lang="x-none" sz="4000" dirty="0"/>
              <a:t>        ]</a:t>
            </a:r>
            <a:endParaRPr lang="en-GB" sz="4000" dirty="0"/>
          </a:p>
          <a:p>
            <a:pPr marL="0" indent="0">
              <a:spcBef>
                <a:spcPts val="600"/>
              </a:spcBef>
              <a:buNone/>
            </a:pPr>
            <a:r>
              <a:rPr lang="x-none" sz="4000" dirty="0"/>
              <a:t>    },</a:t>
            </a:r>
            <a:endParaRPr lang="en-GB" sz="4000" dirty="0"/>
          </a:p>
          <a:p>
            <a:pPr marL="0" indent="0">
              <a:spcBef>
                <a:spcPts val="600"/>
              </a:spcBef>
              <a:buNone/>
            </a:pPr>
            <a:r>
              <a:rPr lang="x-none" sz="4000" dirty="0"/>
              <a:t>    "secureContext": "admin"</a:t>
            </a:r>
            <a:endParaRPr lang="en-GB" sz="4000" dirty="0"/>
          </a:p>
          <a:p>
            <a:pPr marL="0" indent="0">
              <a:spcBef>
                <a:spcPts val="600"/>
              </a:spcBef>
              <a:buNone/>
            </a:pPr>
            <a:r>
              <a:rPr lang="x-none" sz="4000" dirty="0"/>
              <a:t>  },</a:t>
            </a:r>
            <a:endParaRPr lang="en-GB" sz="4000" dirty="0"/>
          </a:p>
          <a:p>
            <a:pPr marL="0" indent="0">
              <a:spcBef>
                <a:spcPts val="600"/>
              </a:spcBef>
              <a:buNone/>
            </a:pPr>
            <a:r>
              <a:rPr lang="x-none" sz="4000" dirty="0"/>
              <a:t>  "id": 0</a:t>
            </a:r>
            <a:endParaRPr lang="en-GB" sz="4000" dirty="0"/>
          </a:p>
          <a:p>
            <a:pPr marL="0" indent="0">
              <a:spcBef>
                <a:spcPts val="600"/>
              </a:spcBef>
              <a:buNone/>
            </a:pPr>
            <a:r>
              <a:rPr lang="x-none" sz="4000" dirty="0" smtClean="0"/>
              <a:t>}</a:t>
            </a:r>
            <a:endParaRPr lang="en-GB" sz="4000" dirty="0"/>
          </a:p>
        </p:txBody>
      </p:sp>
      <p:sp>
        <p:nvSpPr>
          <p:cNvPr id="4" name="TextBox 3"/>
          <p:cNvSpPr txBox="1"/>
          <p:nvPr/>
        </p:nvSpPr>
        <p:spPr>
          <a:xfrm>
            <a:off x="7612912" y="3009014"/>
            <a:ext cx="3396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Replace it with your own </a:t>
            </a:r>
            <a:r>
              <a:rPr lang="en-US" dirty="0" err="1" smtClean="0"/>
              <a:t>github</a:t>
            </a:r>
            <a:r>
              <a:rPr lang="en-US" dirty="0" smtClean="0"/>
              <a:t> id</a:t>
            </a:r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3062177" y="3317358"/>
            <a:ext cx="733646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Elbow Connector 7"/>
          <p:cNvCxnSpPr>
            <a:endCxn id="4" idx="1"/>
          </p:cNvCxnSpPr>
          <p:nvPr/>
        </p:nvCxnSpPr>
        <p:spPr>
          <a:xfrm flipV="1">
            <a:off x="3434316" y="3193680"/>
            <a:ext cx="4178596" cy="12367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6491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Query the account balance of user “A”</a:t>
            </a:r>
            <a:r>
              <a:rPr lang="en-GB" dirty="0" smtClean="0">
                <a:effectLst/>
              </a:rPr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32500" lnSpcReduction="20000"/>
          </a:bodyPr>
          <a:lstStyle/>
          <a:p>
            <a:pPr marL="0" indent="0">
              <a:buNone/>
            </a:pPr>
            <a:r>
              <a:rPr lang="x-none" dirty="0"/>
              <a:t>{</a:t>
            </a:r>
            <a:endParaRPr lang="en-GB" dirty="0"/>
          </a:p>
          <a:p>
            <a:pPr marL="0" indent="0">
              <a:buNone/>
            </a:pPr>
            <a:r>
              <a:rPr lang="x-none" dirty="0"/>
              <a:t>  "jsonrpc": "2.0",</a:t>
            </a:r>
            <a:endParaRPr lang="en-GB" dirty="0"/>
          </a:p>
          <a:p>
            <a:pPr marL="0" indent="0">
              <a:buNone/>
            </a:pPr>
            <a:r>
              <a:rPr lang="x-none" dirty="0"/>
              <a:t>  "method": "query",</a:t>
            </a:r>
            <a:endParaRPr lang="en-GB" dirty="0"/>
          </a:p>
          <a:p>
            <a:pPr marL="0" indent="0">
              <a:buNone/>
            </a:pPr>
            <a:r>
              <a:rPr lang="x-none" dirty="0"/>
              <a:t>  "params": {</a:t>
            </a:r>
            <a:endParaRPr lang="en-GB" dirty="0"/>
          </a:p>
          <a:p>
            <a:pPr marL="0" indent="0">
              <a:buNone/>
            </a:pPr>
            <a:r>
              <a:rPr lang="x-none" dirty="0"/>
              <a:t>    "type": 1,</a:t>
            </a:r>
            <a:endParaRPr lang="en-GB" dirty="0"/>
          </a:p>
          <a:p>
            <a:pPr marL="0" indent="0">
              <a:buNone/>
            </a:pPr>
            <a:r>
              <a:rPr lang="x-none" dirty="0"/>
              <a:t>    "chaincodeID": {</a:t>
            </a:r>
            <a:endParaRPr lang="en-GB" dirty="0"/>
          </a:p>
          <a:p>
            <a:pPr marL="0" indent="0">
              <a:buNone/>
            </a:pPr>
            <a:r>
              <a:rPr lang="x-none" dirty="0"/>
              <a:t>      "name": "17476a9d31a138b1f9c5414dd89bb729218d55ed901cd490e42131707df2015da6e7bf1a299433173589dcb5533cfb027f059bb247cb0db35a74428c515d5ee4"</a:t>
            </a:r>
            <a:endParaRPr lang="en-GB" dirty="0"/>
          </a:p>
          <a:p>
            <a:pPr marL="0" indent="0">
              <a:buNone/>
            </a:pPr>
            <a:r>
              <a:rPr lang="x-none" dirty="0"/>
              <a:t>    },</a:t>
            </a:r>
            <a:endParaRPr lang="en-GB" dirty="0"/>
          </a:p>
          <a:p>
            <a:pPr marL="0" indent="0">
              <a:buNone/>
            </a:pPr>
            <a:r>
              <a:rPr lang="x-none" dirty="0"/>
              <a:t>    "ctorMsg": {</a:t>
            </a:r>
            <a:endParaRPr lang="en-GB" dirty="0"/>
          </a:p>
          <a:p>
            <a:pPr marL="0" indent="0">
              <a:buNone/>
            </a:pPr>
            <a:r>
              <a:rPr lang="x-none" dirty="0"/>
              <a:t>      "function": "query",</a:t>
            </a:r>
            <a:endParaRPr lang="en-GB" dirty="0"/>
          </a:p>
          <a:p>
            <a:pPr marL="0" indent="0">
              <a:buNone/>
            </a:pPr>
            <a:r>
              <a:rPr lang="x-none" dirty="0"/>
              <a:t>      "args": [</a:t>
            </a:r>
            <a:endParaRPr lang="en-GB" dirty="0"/>
          </a:p>
          <a:p>
            <a:pPr marL="0" indent="0">
              <a:buNone/>
            </a:pPr>
            <a:r>
              <a:rPr lang="x-none" dirty="0"/>
              <a:t>        "A"</a:t>
            </a:r>
            <a:endParaRPr lang="en-GB" dirty="0"/>
          </a:p>
          <a:p>
            <a:pPr marL="0" indent="0">
              <a:buNone/>
            </a:pPr>
            <a:r>
              <a:rPr lang="x-none" dirty="0"/>
              <a:t>      ]</a:t>
            </a:r>
            <a:endParaRPr lang="en-GB" dirty="0"/>
          </a:p>
          <a:p>
            <a:pPr marL="0" indent="0">
              <a:buNone/>
            </a:pPr>
            <a:r>
              <a:rPr lang="x-none" dirty="0"/>
              <a:t>    },</a:t>
            </a:r>
            <a:endParaRPr lang="en-GB" dirty="0"/>
          </a:p>
          <a:p>
            <a:pPr marL="0" indent="0">
              <a:buNone/>
            </a:pPr>
            <a:r>
              <a:rPr lang="x-none" dirty="0"/>
              <a:t>    "secureContext": "admin"</a:t>
            </a:r>
            <a:endParaRPr lang="en-GB" dirty="0"/>
          </a:p>
          <a:p>
            <a:pPr marL="0" indent="0">
              <a:buNone/>
            </a:pPr>
            <a:r>
              <a:rPr lang="x-none" dirty="0"/>
              <a:t>  },</a:t>
            </a:r>
            <a:endParaRPr lang="en-GB" dirty="0"/>
          </a:p>
          <a:p>
            <a:pPr marL="0" indent="0">
              <a:buNone/>
            </a:pPr>
            <a:r>
              <a:rPr lang="x-none" dirty="0"/>
              <a:t>  "id": </a:t>
            </a:r>
            <a:r>
              <a:rPr lang="en-US" dirty="0" smtClean="0"/>
              <a:t>1</a:t>
            </a:r>
            <a:endParaRPr lang="en-GB" dirty="0"/>
          </a:p>
          <a:p>
            <a:pPr marL="0" indent="0">
              <a:buNone/>
            </a:pPr>
            <a:r>
              <a:rPr lang="x-none" dirty="0" smtClean="0"/>
              <a:t>}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7783033" y="4423144"/>
            <a:ext cx="33963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Replace it with your own </a:t>
            </a:r>
            <a:r>
              <a:rPr lang="en-US" dirty="0" err="1" smtClean="0"/>
              <a:t>chaincode</a:t>
            </a:r>
            <a:r>
              <a:rPr lang="en-US" dirty="0" smtClean="0"/>
              <a:t> id</a:t>
            </a:r>
            <a:endParaRPr lang="en-US" dirty="0"/>
          </a:p>
        </p:txBody>
      </p:sp>
      <p:cxnSp>
        <p:nvCxnSpPr>
          <p:cNvPr id="5" name="Elbow Connector 4"/>
          <p:cNvCxnSpPr/>
          <p:nvPr/>
        </p:nvCxnSpPr>
        <p:spPr>
          <a:xfrm rot="5400000">
            <a:off x="7403621" y="3718035"/>
            <a:ext cx="1269187" cy="51036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1520456" y="3338622"/>
            <a:ext cx="7198242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8576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Transfer 10 amount from “A” to “B”</a:t>
            </a:r>
            <a:r>
              <a:rPr lang="en-GB" dirty="0" smtClean="0">
                <a:effectLst/>
              </a:rPr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x-none" sz="1000" dirty="0"/>
              <a:t>{</a:t>
            </a:r>
            <a:endParaRPr lang="en-GB" sz="1000" dirty="0"/>
          </a:p>
          <a:p>
            <a:pPr marL="0" indent="0">
              <a:buNone/>
            </a:pPr>
            <a:r>
              <a:rPr lang="x-none" sz="1000" dirty="0"/>
              <a:t>  "jsonrpc": "2.0",</a:t>
            </a:r>
            <a:endParaRPr lang="en-GB" sz="1000" dirty="0"/>
          </a:p>
          <a:p>
            <a:pPr marL="0" indent="0">
              <a:buNone/>
            </a:pPr>
            <a:r>
              <a:rPr lang="x-none" sz="1000" dirty="0"/>
              <a:t>  "method": "invoke",</a:t>
            </a:r>
            <a:endParaRPr lang="en-GB" sz="1000" dirty="0"/>
          </a:p>
          <a:p>
            <a:pPr marL="0" indent="0">
              <a:buNone/>
            </a:pPr>
            <a:r>
              <a:rPr lang="x-none" sz="1000" dirty="0"/>
              <a:t>  "params": {</a:t>
            </a:r>
            <a:endParaRPr lang="en-GB" sz="1000" dirty="0"/>
          </a:p>
          <a:p>
            <a:pPr marL="0" indent="0">
              <a:buNone/>
            </a:pPr>
            <a:r>
              <a:rPr lang="x-none" sz="1000" dirty="0"/>
              <a:t>    "type": 1,</a:t>
            </a:r>
            <a:endParaRPr lang="en-GB" sz="1000" dirty="0"/>
          </a:p>
          <a:p>
            <a:pPr marL="0" indent="0">
              <a:buNone/>
            </a:pPr>
            <a:r>
              <a:rPr lang="x-none" sz="1000" dirty="0"/>
              <a:t>    "chaincodeID": {</a:t>
            </a:r>
            <a:endParaRPr lang="en-GB" sz="1000" dirty="0"/>
          </a:p>
          <a:p>
            <a:pPr marL="0" indent="0">
              <a:buNone/>
            </a:pPr>
            <a:r>
              <a:rPr lang="x-none" sz="1000" dirty="0"/>
              <a:t>      "name": "17476a9d31a138b1f9c5414dd89bb729218d55ed901cd490e42131707df2015da6e7bf1a299433173589dcb5533cfb027f059bb247cb0db35a74428c515d5ee4"</a:t>
            </a:r>
            <a:endParaRPr lang="en-GB" sz="1000" dirty="0"/>
          </a:p>
          <a:p>
            <a:pPr marL="0" indent="0">
              <a:buNone/>
            </a:pPr>
            <a:r>
              <a:rPr lang="x-none" sz="1000" dirty="0"/>
              <a:t>    },</a:t>
            </a:r>
            <a:endParaRPr lang="en-GB" sz="1000" dirty="0"/>
          </a:p>
          <a:p>
            <a:pPr marL="0" indent="0">
              <a:buNone/>
            </a:pPr>
            <a:r>
              <a:rPr lang="x-none" sz="1000" dirty="0"/>
              <a:t>    "ctorMsg": {</a:t>
            </a:r>
            <a:endParaRPr lang="en-GB" sz="1000" dirty="0"/>
          </a:p>
          <a:p>
            <a:pPr marL="0" indent="0">
              <a:buNone/>
            </a:pPr>
            <a:r>
              <a:rPr lang="x-none" sz="1000" dirty="0"/>
              <a:t>      "function": "invoke",</a:t>
            </a:r>
            <a:endParaRPr lang="en-GB" sz="1000" dirty="0"/>
          </a:p>
          <a:p>
            <a:pPr marL="0" indent="0">
              <a:buNone/>
            </a:pPr>
            <a:r>
              <a:rPr lang="x-none" sz="1000" dirty="0"/>
              <a:t>      "args": [</a:t>
            </a:r>
            <a:endParaRPr lang="en-GB" sz="1000" dirty="0"/>
          </a:p>
          <a:p>
            <a:pPr marL="0" indent="0">
              <a:buNone/>
            </a:pPr>
            <a:r>
              <a:rPr lang="x-none" sz="1000" dirty="0"/>
              <a:t>        "A", "B", "10"</a:t>
            </a:r>
            <a:endParaRPr lang="en-GB" sz="1000" dirty="0"/>
          </a:p>
          <a:p>
            <a:pPr marL="0" indent="0">
              <a:buNone/>
            </a:pPr>
            <a:r>
              <a:rPr lang="x-none" sz="1000" dirty="0"/>
              <a:t>      ]</a:t>
            </a:r>
            <a:endParaRPr lang="en-GB" sz="1000" dirty="0"/>
          </a:p>
          <a:p>
            <a:pPr marL="0" indent="0">
              <a:buNone/>
            </a:pPr>
            <a:r>
              <a:rPr lang="x-none" sz="1000" dirty="0"/>
              <a:t>    },</a:t>
            </a:r>
            <a:endParaRPr lang="en-GB" sz="1000" dirty="0"/>
          </a:p>
          <a:p>
            <a:pPr marL="0" indent="0">
              <a:buNone/>
            </a:pPr>
            <a:r>
              <a:rPr lang="x-none" sz="1000" dirty="0"/>
              <a:t>    "secureContext": "admin"</a:t>
            </a:r>
            <a:endParaRPr lang="en-GB" sz="1000" dirty="0"/>
          </a:p>
          <a:p>
            <a:pPr marL="0" indent="0">
              <a:buNone/>
            </a:pPr>
            <a:r>
              <a:rPr lang="x-none" sz="1000" dirty="0"/>
              <a:t>  },</a:t>
            </a:r>
            <a:endParaRPr lang="en-GB" sz="1000" dirty="0"/>
          </a:p>
          <a:p>
            <a:pPr marL="0" indent="0">
              <a:buNone/>
            </a:pPr>
            <a:r>
              <a:rPr lang="x-none" sz="1000" dirty="0"/>
              <a:t>  "id": </a:t>
            </a:r>
            <a:r>
              <a:rPr lang="en-US" sz="1000" dirty="0" smtClean="0"/>
              <a:t>2</a:t>
            </a:r>
            <a:endParaRPr lang="en-GB" sz="1000" dirty="0"/>
          </a:p>
          <a:p>
            <a:pPr marL="0" indent="0">
              <a:buNone/>
            </a:pPr>
            <a:r>
              <a:rPr lang="x-none" sz="1000" dirty="0" smtClean="0"/>
              <a:t>}</a:t>
            </a:r>
            <a:endParaRPr lang="en-GB" sz="1000" dirty="0"/>
          </a:p>
        </p:txBody>
      </p:sp>
      <p:sp>
        <p:nvSpPr>
          <p:cNvPr id="4" name="TextBox 3"/>
          <p:cNvSpPr txBox="1"/>
          <p:nvPr/>
        </p:nvSpPr>
        <p:spPr>
          <a:xfrm>
            <a:off x="7957486" y="4742121"/>
            <a:ext cx="33963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Replace it with your own </a:t>
            </a:r>
            <a:r>
              <a:rPr lang="en-US" dirty="0" err="1" smtClean="0"/>
              <a:t>chaincode</a:t>
            </a:r>
            <a:r>
              <a:rPr lang="en-US" dirty="0" smtClean="0"/>
              <a:t> id</a:t>
            </a:r>
            <a:endParaRPr lang="en-US" dirty="0"/>
          </a:p>
        </p:txBody>
      </p:sp>
      <p:cxnSp>
        <p:nvCxnSpPr>
          <p:cNvPr id="5" name="Elbow Connector 4"/>
          <p:cNvCxnSpPr/>
          <p:nvPr/>
        </p:nvCxnSpPr>
        <p:spPr>
          <a:xfrm rot="5400000">
            <a:off x="7578074" y="4037012"/>
            <a:ext cx="1269187" cy="51036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694909" y="3657599"/>
            <a:ext cx="7198242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3340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Query balance of user “B”</a:t>
            </a:r>
            <a:r>
              <a:rPr lang="en-GB" dirty="0" smtClean="0">
                <a:effectLst/>
              </a:rPr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x-none" sz="1000" dirty="0"/>
              <a:t>{</a:t>
            </a:r>
            <a:endParaRPr lang="en-GB" sz="1000" dirty="0"/>
          </a:p>
          <a:p>
            <a:pPr marL="0" indent="0">
              <a:buNone/>
            </a:pPr>
            <a:r>
              <a:rPr lang="x-none" sz="1000" dirty="0"/>
              <a:t>  "jsonrpc": "2.0",</a:t>
            </a:r>
            <a:endParaRPr lang="en-GB" sz="1000" dirty="0"/>
          </a:p>
          <a:p>
            <a:pPr marL="0" indent="0">
              <a:buNone/>
            </a:pPr>
            <a:r>
              <a:rPr lang="x-none" sz="1000" dirty="0"/>
              <a:t>  "method": "query",</a:t>
            </a:r>
            <a:endParaRPr lang="en-GB" sz="1000" dirty="0"/>
          </a:p>
          <a:p>
            <a:pPr marL="0" indent="0">
              <a:buNone/>
            </a:pPr>
            <a:r>
              <a:rPr lang="x-none" sz="1000" dirty="0"/>
              <a:t>  "params": {</a:t>
            </a:r>
            <a:endParaRPr lang="en-GB" sz="1000" dirty="0"/>
          </a:p>
          <a:p>
            <a:pPr marL="0" indent="0">
              <a:buNone/>
            </a:pPr>
            <a:r>
              <a:rPr lang="x-none" sz="1000" dirty="0"/>
              <a:t>    "type": 1,</a:t>
            </a:r>
            <a:endParaRPr lang="en-GB" sz="1000" dirty="0"/>
          </a:p>
          <a:p>
            <a:pPr marL="0" indent="0">
              <a:buNone/>
            </a:pPr>
            <a:r>
              <a:rPr lang="x-none" sz="1000" dirty="0"/>
              <a:t>    "chaincodeID": {</a:t>
            </a:r>
            <a:endParaRPr lang="en-GB" sz="1000" dirty="0"/>
          </a:p>
          <a:p>
            <a:pPr marL="0" indent="0">
              <a:buNone/>
            </a:pPr>
            <a:r>
              <a:rPr lang="x-none" sz="1000" dirty="0"/>
              <a:t>      "name": "17476a9d31a138b1f9c5414dd89bb729218d55ed901cd490e42131707df2015da6e7bf1a299433173589dcb5533cfb027f059bb247cb0db35a74428c515d5ee4"</a:t>
            </a:r>
            <a:endParaRPr lang="en-GB" sz="1000" dirty="0"/>
          </a:p>
          <a:p>
            <a:pPr marL="0" indent="0">
              <a:buNone/>
            </a:pPr>
            <a:r>
              <a:rPr lang="x-none" sz="1000" dirty="0"/>
              <a:t>    },</a:t>
            </a:r>
            <a:endParaRPr lang="en-GB" sz="1000" dirty="0"/>
          </a:p>
          <a:p>
            <a:pPr marL="0" indent="0">
              <a:buNone/>
            </a:pPr>
            <a:r>
              <a:rPr lang="x-none" sz="1000" dirty="0"/>
              <a:t>    "ctorMsg": {</a:t>
            </a:r>
            <a:endParaRPr lang="en-GB" sz="1000" dirty="0"/>
          </a:p>
          <a:p>
            <a:pPr marL="0" indent="0">
              <a:buNone/>
            </a:pPr>
            <a:r>
              <a:rPr lang="x-none" sz="1000" dirty="0"/>
              <a:t>      "function": "query",</a:t>
            </a:r>
            <a:endParaRPr lang="en-GB" sz="1000" dirty="0"/>
          </a:p>
          <a:p>
            <a:pPr marL="0" indent="0">
              <a:buNone/>
            </a:pPr>
            <a:r>
              <a:rPr lang="x-none" sz="1000" dirty="0"/>
              <a:t>      "args": [</a:t>
            </a:r>
            <a:endParaRPr lang="en-GB" sz="1000" dirty="0"/>
          </a:p>
          <a:p>
            <a:pPr marL="0" indent="0">
              <a:buNone/>
            </a:pPr>
            <a:r>
              <a:rPr lang="x-none" sz="1000" dirty="0"/>
              <a:t>        "B"</a:t>
            </a:r>
            <a:endParaRPr lang="en-GB" sz="1000" dirty="0"/>
          </a:p>
          <a:p>
            <a:pPr marL="0" indent="0">
              <a:buNone/>
            </a:pPr>
            <a:r>
              <a:rPr lang="x-none" sz="1000" dirty="0"/>
              <a:t>      ]</a:t>
            </a:r>
            <a:endParaRPr lang="en-GB" sz="1000" dirty="0"/>
          </a:p>
          <a:p>
            <a:pPr marL="0" indent="0">
              <a:buNone/>
            </a:pPr>
            <a:r>
              <a:rPr lang="x-none" sz="1000" dirty="0"/>
              <a:t>    },</a:t>
            </a:r>
            <a:endParaRPr lang="en-GB" sz="1000" dirty="0"/>
          </a:p>
          <a:p>
            <a:pPr marL="0" indent="0">
              <a:buNone/>
            </a:pPr>
            <a:r>
              <a:rPr lang="x-none" sz="1000" dirty="0"/>
              <a:t>    "secureContext": "admin"</a:t>
            </a:r>
            <a:endParaRPr lang="en-GB" sz="1000" dirty="0"/>
          </a:p>
          <a:p>
            <a:pPr marL="0" indent="0">
              <a:buNone/>
            </a:pPr>
            <a:r>
              <a:rPr lang="x-none" sz="1000" dirty="0"/>
              <a:t>  },</a:t>
            </a:r>
            <a:endParaRPr lang="en-GB" sz="1000" dirty="0"/>
          </a:p>
          <a:p>
            <a:pPr marL="0" indent="0">
              <a:buNone/>
            </a:pPr>
            <a:r>
              <a:rPr lang="x-none" sz="1000" dirty="0"/>
              <a:t>  "id": </a:t>
            </a:r>
            <a:r>
              <a:rPr lang="en-US" sz="1000" dirty="0" smtClean="0"/>
              <a:t>3</a:t>
            </a:r>
            <a:endParaRPr lang="en-GB" sz="1000" dirty="0"/>
          </a:p>
          <a:p>
            <a:pPr marL="0" indent="0">
              <a:buNone/>
            </a:pPr>
            <a:r>
              <a:rPr lang="x-none" sz="1000" dirty="0" smtClean="0"/>
              <a:t>}</a:t>
            </a:r>
            <a:endParaRPr lang="en-GB" sz="1000" dirty="0"/>
          </a:p>
        </p:txBody>
      </p:sp>
      <p:sp>
        <p:nvSpPr>
          <p:cNvPr id="4" name="TextBox 3"/>
          <p:cNvSpPr txBox="1"/>
          <p:nvPr/>
        </p:nvSpPr>
        <p:spPr>
          <a:xfrm>
            <a:off x="7957486" y="4742121"/>
            <a:ext cx="33963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Replace it with your own </a:t>
            </a:r>
            <a:r>
              <a:rPr lang="en-US" dirty="0" err="1" smtClean="0"/>
              <a:t>chaincode</a:t>
            </a:r>
            <a:r>
              <a:rPr lang="en-US" dirty="0" smtClean="0"/>
              <a:t> id</a:t>
            </a:r>
            <a:endParaRPr lang="en-US" dirty="0"/>
          </a:p>
        </p:txBody>
      </p:sp>
      <p:cxnSp>
        <p:nvCxnSpPr>
          <p:cNvPr id="5" name="Elbow Connector 4"/>
          <p:cNvCxnSpPr/>
          <p:nvPr/>
        </p:nvCxnSpPr>
        <p:spPr>
          <a:xfrm rot="5400000">
            <a:off x="7578074" y="4037012"/>
            <a:ext cx="1269187" cy="51036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694909" y="3657599"/>
            <a:ext cx="7198242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231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Backup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80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 </a:t>
            </a:r>
            <a:r>
              <a:rPr lang="en-US" dirty="0" err="1" smtClean="0"/>
              <a:t>Golang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>
                <a:hlinkClick r:id="rId2"/>
              </a:rPr>
              <a:t>https://golang.org/dl/#go1.6.3</a:t>
            </a:r>
            <a:endParaRPr lang="en-US" dirty="0" smtClean="0"/>
          </a:p>
          <a:p>
            <a:r>
              <a:rPr lang="en-US" dirty="0" smtClean="0"/>
              <a:t>Windows users:</a:t>
            </a:r>
          </a:p>
          <a:p>
            <a:pPr lvl="1"/>
            <a:r>
              <a:rPr lang="en-US" dirty="0" smtClean="0"/>
              <a:t>Download go1.8.windows-amd64.msi</a:t>
            </a:r>
          </a:p>
          <a:p>
            <a:pPr lvl="1"/>
            <a:r>
              <a:rPr lang="en-US" dirty="0" smtClean="0"/>
              <a:t>By default, it puts the Go distribution in c:\Go</a:t>
            </a:r>
          </a:p>
          <a:p>
            <a:pPr lvl="1"/>
            <a:r>
              <a:rPr lang="en-US" dirty="0" smtClean="0"/>
              <a:t>The </a:t>
            </a:r>
            <a:r>
              <a:rPr lang="en-US" dirty="0"/>
              <a:t>installer should put the </a:t>
            </a:r>
            <a:r>
              <a:rPr lang="en-US" dirty="0" smtClean="0"/>
              <a:t>c:\Go\bin</a:t>
            </a:r>
            <a:r>
              <a:rPr lang="en-US" dirty="0"/>
              <a:t> directory in your </a:t>
            </a:r>
            <a:r>
              <a:rPr lang="en-US" dirty="0" smtClean="0"/>
              <a:t>PATH</a:t>
            </a:r>
            <a:r>
              <a:rPr lang="en-US" dirty="0"/>
              <a:t> environment </a:t>
            </a:r>
            <a:r>
              <a:rPr lang="en-US" dirty="0" smtClean="0"/>
              <a:t>variable</a:t>
            </a:r>
          </a:p>
          <a:p>
            <a:pPr lvl="1"/>
            <a:r>
              <a:rPr lang="en-US" dirty="0" smtClean="0"/>
              <a:t>You </a:t>
            </a:r>
            <a:r>
              <a:rPr lang="en-US" dirty="0"/>
              <a:t>may need to restart any open command prompts for the change to take </a:t>
            </a:r>
            <a:r>
              <a:rPr lang="en-US" dirty="0" smtClean="0"/>
              <a:t>effect</a:t>
            </a:r>
          </a:p>
          <a:p>
            <a:r>
              <a:rPr lang="en-US" dirty="0" smtClean="0"/>
              <a:t>Mac users:</a:t>
            </a:r>
          </a:p>
          <a:p>
            <a:pPr lvl="1"/>
            <a:r>
              <a:rPr lang="en-US" dirty="0" smtClean="0"/>
              <a:t>Download go1.8.darwin-amd64.pkg</a:t>
            </a:r>
          </a:p>
          <a:p>
            <a:pPr lvl="1"/>
            <a:r>
              <a:rPr lang="en-US" dirty="0"/>
              <a:t>I</a:t>
            </a:r>
            <a:r>
              <a:rPr lang="en-US" dirty="0" smtClean="0"/>
              <a:t>nstalls </a:t>
            </a:r>
            <a:r>
              <a:rPr lang="en-US" dirty="0"/>
              <a:t>the Go distribution to </a:t>
            </a:r>
            <a:r>
              <a:rPr lang="en-US" dirty="0" smtClean="0"/>
              <a:t>/</a:t>
            </a:r>
            <a:r>
              <a:rPr lang="en-US" dirty="0" err="1" smtClean="0"/>
              <a:t>usr</a:t>
            </a:r>
            <a:r>
              <a:rPr lang="en-US" dirty="0" smtClean="0"/>
              <a:t>/local/go</a:t>
            </a:r>
          </a:p>
          <a:p>
            <a:pPr lvl="1"/>
            <a:r>
              <a:rPr lang="en-US" dirty="0" smtClean="0"/>
              <a:t>Should </a:t>
            </a:r>
            <a:r>
              <a:rPr lang="en-US" dirty="0"/>
              <a:t>put the </a:t>
            </a:r>
            <a:r>
              <a:rPr lang="en-US" dirty="0" smtClean="0"/>
              <a:t>/</a:t>
            </a:r>
            <a:r>
              <a:rPr lang="en-US" dirty="0" err="1" smtClean="0"/>
              <a:t>usr</a:t>
            </a:r>
            <a:r>
              <a:rPr lang="en-US" dirty="0" smtClean="0"/>
              <a:t>/local/go/bin</a:t>
            </a:r>
            <a:r>
              <a:rPr lang="en-US" dirty="0"/>
              <a:t> directory in your </a:t>
            </a:r>
            <a:r>
              <a:rPr lang="en-US" dirty="0" smtClean="0"/>
              <a:t>PATH</a:t>
            </a:r>
            <a:r>
              <a:rPr lang="en-US" dirty="0"/>
              <a:t> environment variable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783309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</a:t>
            </a:r>
            <a:r>
              <a:rPr lang="en-US" dirty="0" smtClean="0"/>
              <a:t> clone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28600" lvl="1">
              <a:spcBef>
                <a:spcPts val="1000"/>
              </a:spcBef>
            </a:pPr>
            <a:r>
              <a:rPr lang="en-US" dirty="0" smtClean="0"/>
              <a:t>$ </a:t>
            </a:r>
            <a:r>
              <a:rPr lang="en-US" dirty="0" err="1" smtClean="0"/>
              <a:t>mkdir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p $HOME/</a:t>
            </a:r>
            <a:r>
              <a:rPr lang="en-US" dirty="0" err="1" smtClean="0"/>
              <a:t>golang</a:t>
            </a:r>
            <a:r>
              <a:rPr lang="en-US" dirty="0" smtClean="0"/>
              <a:t>/</a:t>
            </a:r>
          </a:p>
          <a:p>
            <a:pPr marL="228600" lvl="1">
              <a:spcBef>
                <a:spcPts val="1000"/>
              </a:spcBef>
            </a:pPr>
            <a:r>
              <a:rPr lang="en-US" dirty="0" smtClean="0"/>
              <a:t>$ export GOPATH=$HOME/</a:t>
            </a:r>
            <a:r>
              <a:rPr lang="en-US" dirty="0" err="1" smtClean="0"/>
              <a:t>golang</a:t>
            </a:r>
            <a:endParaRPr lang="en-US" dirty="0" smtClean="0"/>
          </a:p>
          <a:p>
            <a:r>
              <a:rPr lang="en-US" dirty="0"/>
              <a:t># Create the parent directories on your GOPATH </a:t>
            </a:r>
          </a:p>
          <a:p>
            <a:pPr lvl="1"/>
            <a:r>
              <a:rPr lang="en-US" dirty="0" err="1" smtClean="0"/>
              <a:t>mkdir</a:t>
            </a:r>
            <a:r>
              <a:rPr lang="en-US" dirty="0" smtClean="0"/>
              <a:t> </a:t>
            </a:r>
            <a:r>
              <a:rPr lang="en-US" dirty="0"/>
              <a:t>-p $</a:t>
            </a:r>
            <a:r>
              <a:rPr lang="en-US" dirty="0" smtClean="0"/>
              <a:t>GOPATH/</a:t>
            </a:r>
            <a:r>
              <a:rPr lang="en-US" dirty="0" err="1" smtClean="0"/>
              <a:t>src</a:t>
            </a:r>
            <a:r>
              <a:rPr lang="en-US" dirty="0" smtClean="0"/>
              <a:t>/</a:t>
            </a:r>
            <a:r>
              <a:rPr lang="en-US" dirty="0" err="1" smtClean="0"/>
              <a:t>github.com</a:t>
            </a:r>
            <a:r>
              <a:rPr lang="en-US" dirty="0" smtClean="0"/>
              <a:t>/</a:t>
            </a:r>
            <a:r>
              <a:rPr lang="en-US" dirty="0" err="1" smtClean="0"/>
              <a:t>hyperledger</a:t>
            </a:r>
            <a:endParaRPr lang="en-US" dirty="0" smtClean="0"/>
          </a:p>
          <a:p>
            <a:r>
              <a:rPr lang="en-US" dirty="0" smtClean="0"/>
              <a:t>$ cd $GOPATH/</a:t>
            </a:r>
            <a:r>
              <a:rPr lang="en-US" dirty="0" err="1" smtClean="0"/>
              <a:t>src</a:t>
            </a:r>
            <a:r>
              <a:rPr lang="en-US" dirty="0" smtClean="0"/>
              <a:t>/</a:t>
            </a:r>
            <a:r>
              <a:rPr lang="en-US" dirty="0" err="1" smtClean="0"/>
              <a:t>github.com</a:t>
            </a:r>
            <a:r>
              <a:rPr lang="en-US" dirty="0" smtClean="0"/>
              <a:t>/</a:t>
            </a:r>
            <a:r>
              <a:rPr lang="en-US" dirty="0" err="1" smtClean="0"/>
              <a:t>hyperledger</a:t>
            </a:r>
            <a:endParaRPr lang="en-US" dirty="0" smtClean="0"/>
          </a:p>
          <a:p>
            <a:r>
              <a:rPr lang="en-US" dirty="0"/>
              <a:t># The v0.6 release exists as a branch inside the </a:t>
            </a:r>
            <a:r>
              <a:rPr lang="en-US" dirty="0" err="1"/>
              <a:t>Gerrit</a:t>
            </a:r>
            <a:r>
              <a:rPr lang="en-US" dirty="0"/>
              <a:t> fabric </a:t>
            </a:r>
            <a:r>
              <a:rPr lang="en-US" dirty="0" smtClean="0"/>
              <a:t>repository</a:t>
            </a:r>
          </a:p>
          <a:p>
            <a:pPr lvl="1"/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/>
              <a:t>clone -b v0.6 http://</a:t>
            </a:r>
            <a:r>
              <a:rPr lang="en-US" dirty="0" err="1" smtClean="0"/>
              <a:t>gerrit.hyperledger.org</a:t>
            </a:r>
            <a:r>
              <a:rPr lang="en-US" dirty="0" smtClean="0"/>
              <a:t>/r/fabric</a:t>
            </a:r>
          </a:p>
        </p:txBody>
      </p:sp>
    </p:spTree>
    <p:extLst>
      <p:ext uri="{BB962C8B-B14F-4D97-AF65-F5344CB8AC3E}">
        <p14:creationId xmlns:p14="http://schemas.microsoft.com/office/powerpoint/2010/main" val="934725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Answer the Questions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</a:t>
            </a:r>
            <a:r>
              <a:rPr lang="en-US" dirty="0"/>
              <a:t>is </a:t>
            </a:r>
            <a:r>
              <a:rPr lang="en-US" dirty="0" err="1"/>
              <a:t>chaincode</a:t>
            </a:r>
            <a:r>
              <a:rPr lang="en-US" dirty="0"/>
              <a:t>?	</a:t>
            </a:r>
          </a:p>
          <a:p>
            <a:r>
              <a:rPr lang="en-US" dirty="0" smtClean="0"/>
              <a:t>How </a:t>
            </a:r>
            <a:r>
              <a:rPr lang="en-US" dirty="0"/>
              <a:t>do I implement </a:t>
            </a:r>
            <a:r>
              <a:rPr lang="en-US" dirty="0" err="1"/>
              <a:t>chaincode</a:t>
            </a:r>
            <a:r>
              <a:rPr lang="en-US" dirty="0"/>
              <a:t>?	</a:t>
            </a:r>
          </a:p>
          <a:p>
            <a:r>
              <a:rPr lang="en-US" dirty="0" smtClean="0"/>
              <a:t>What </a:t>
            </a:r>
            <a:r>
              <a:rPr lang="en-US" dirty="0"/>
              <a:t>dependencies exist?	</a:t>
            </a:r>
          </a:p>
          <a:p>
            <a:r>
              <a:rPr lang="en-US" dirty="0" smtClean="0"/>
              <a:t>What </a:t>
            </a:r>
            <a:r>
              <a:rPr lang="en-US" dirty="0"/>
              <a:t>are the major functions?	</a:t>
            </a:r>
            <a:endParaRPr lang="en-US" dirty="0" smtClean="0"/>
          </a:p>
          <a:p>
            <a:r>
              <a:rPr lang="en-US" dirty="0" smtClean="0"/>
              <a:t>How do I pass different values to my arguments?	</a:t>
            </a:r>
          </a:p>
          <a:p>
            <a:r>
              <a:rPr lang="en-US" dirty="0" smtClean="0"/>
              <a:t>How </a:t>
            </a:r>
            <a:r>
              <a:rPr lang="en-US" dirty="0"/>
              <a:t>do I securely enroll a user on my network?		</a:t>
            </a:r>
          </a:p>
          <a:p>
            <a:r>
              <a:rPr lang="en-US" dirty="0" smtClean="0"/>
              <a:t>How </a:t>
            </a:r>
            <a:r>
              <a:rPr lang="en-US" dirty="0"/>
              <a:t>do I interact with my </a:t>
            </a:r>
            <a:r>
              <a:rPr lang="en-US" dirty="0" err="1"/>
              <a:t>chaincode</a:t>
            </a:r>
            <a:r>
              <a:rPr lang="en-US" dirty="0"/>
              <a:t> through the REST API?	</a:t>
            </a:r>
            <a:endParaRPr lang="en-US" dirty="0" smtClean="0"/>
          </a:p>
          <a:p>
            <a:r>
              <a:rPr lang="en-US" dirty="0" smtClean="0"/>
              <a:t>How </a:t>
            </a:r>
            <a:r>
              <a:rPr lang="en-US" dirty="0"/>
              <a:t>do I compile my </a:t>
            </a:r>
            <a:r>
              <a:rPr lang="en-US" dirty="0" err="1"/>
              <a:t>chaincode</a:t>
            </a:r>
            <a:r>
              <a:rPr lang="en-US" dirty="0"/>
              <a:t>? (optional)</a:t>
            </a:r>
          </a:p>
        </p:txBody>
      </p:sp>
    </p:spTree>
    <p:extLst>
      <p:ext uri="{BB962C8B-B14F-4D97-AF65-F5344CB8AC3E}">
        <p14:creationId xmlns:p14="http://schemas.microsoft.com/office/powerpoint/2010/main" val="1919942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Prerequisites</a:t>
            </a:r>
            <a:r>
              <a:rPr lang="en-GB" dirty="0" smtClean="0">
                <a:effectLst/>
              </a:rPr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 Firefox or Chrome browser with access to </a:t>
            </a:r>
            <a:r>
              <a:rPr lang="en-GB" u="sng" dirty="0">
                <a:hlinkClick r:id="rId2"/>
              </a:rPr>
              <a:t>www.bluemix.net</a:t>
            </a:r>
            <a:r>
              <a:rPr lang="en-GB" dirty="0" smtClean="0">
                <a:effectLst/>
              </a:rPr>
              <a:t> </a:t>
            </a:r>
          </a:p>
          <a:p>
            <a:r>
              <a:rPr lang="en-GB" dirty="0"/>
              <a:t>A </a:t>
            </a:r>
            <a:r>
              <a:rPr lang="en-GB" dirty="0" err="1"/>
              <a:t>Bluemix</a:t>
            </a:r>
            <a:r>
              <a:rPr lang="en-GB" dirty="0"/>
              <a:t> account</a:t>
            </a:r>
            <a:r>
              <a:rPr lang="en-GB" dirty="0" smtClean="0">
                <a:effectLst/>
              </a:rPr>
              <a:t> </a:t>
            </a:r>
          </a:p>
          <a:p>
            <a:r>
              <a:rPr lang="en-GB" dirty="0" err="1"/>
              <a:t>GitHub</a:t>
            </a:r>
            <a:r>
              <a:rPr lang="en-GB" dirty="0"/>
              <a:t> account and tools (from </a:t>
            </a:r>
            <a:r>
              <a:rPr lang="en-GB" u="sng" dirty="0">
                <a:hlinkClick r:id="rId3"/>
              </a:rPr>
              <a:t>https://github.com/</a:t>
            </a:r>
            <a:r>
              <a:rPr lang="en-GB" dirty="0" smtClean="0">
                <a:effectLst/>
              </a:rPr>
              <a:t> )</a:t>
            </a:r>
            <a:endParaRPr lang="en-GB" dirty="0" smtClean="0"/>
          </a:p>
          <a:p>
            <a:r>
              <a:rPr lang="en-GB" dirty="0" smtClean="0"/>
              <a:t>GO Lang compiler installed (from </a:t>
            </a:r>
            <a:r>
              <a:rPr lang="en-GB" dirty="0" smtClean="0">
                <a:hlinkClick r:id="rId4"/>
              </a:rPr>
              <a:t>https://golang.org/dl/)</a:t>
            </a:r>
            <a:r>
              <a:rPr lang="en-GB" dirty="0" smtClean="0"/>
              <a:t> (optional)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7698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Github</a:t>
            </a:r>
            <a:r>
              <a:rPr lang="en-US" dirty="0" smtClean="0"/>
              <a:t> Signup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4558" y="1825625"/>
            <a:ext cx="6662883" cy="4869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770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 SSH Access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How:</a:t>
            </a:r>
          </a:p>
          <a:p>
            <a:pPr lvl="1"/>
            <a:r>
              <a:rPr lang="en-US" dirty="0" smtClean="0"/>
              <a:t>https://</a:t>
            </a:r>
            <a:r>
              <a:rPr lang="en-US" sz="2800" dirty="0"/>
              <a:t>help.github.com/articles/generating-a-new-ssh-key-and-adding-it-to-the-ssh-agent</a:t>
            </a:r>
            <a:r>
              <a:rPr lang="en-US" dirty="0" smtClean="0"/>
              <a:t>/#platform-mac</a:t>
            </a:r>
          </a:p>
          <a:p>
            <a:r>
              <a:rPr lang="en-US" dirty="0" err="1"/>
              <a:t>ssh-keygen</a:t>
            </a:r>
            <a:r>
              <a:rPr lang="en-US" dirty="0"/>
              <a:t> -t </a:t>
            </a:r>
            <a:r>
              <a:rPr lang="en-US" dirty="0" err="1"/>
              <a:t>rsa</a:t>
            </a:r>
            <a:r>
              <a:rPr lang="en-US" dirty="0"/>
              <a:t> -b 4096 -C </a:t>
            </a:r>
            <a:r>
              <a:rPr lang="en-US" dirty="0" smtClean="0">
                <a:hlinkClick r:id="rId2"/>
              </a:rPr>
              <a:t>“</a:t>
            </a:r>
            <a:r>
              <a:rPr lang="en-US" i="1" dirty="0" smtClean="0">
                <a:hlinkClick r:id="rId2"/>
              </a:rPr>
              <a:t>your_email@example.com</a:t>
            </a:r>
            <a:r>
              <a:rPr lang="en-US" i="1" dirty="0" smtClean="0"/>
              <a:t>”</a:t>
            </a:r>
            <a:endParaRPr lang="en-US" dirty="0" smtClean="0"/>
          </a:p>
          <a:p>
            <a:r>
              <a:rPr lang="en-US" dirty="0" smtClean="0"/>
              <a:t>Press “Enter” for all the questions follows</a:t>
            </a:r>
          </a:p>
          <a:p>
            <a:r>
              <a:rPr lang="en-US" dirty="0" err="1"/>
              <a:t>eval</a:t>
            </a:r>
            <a:r>
              <a:rPr lang="en-US" dirty="0"/>
              <a:t> "$(</a:t>
            </a:r>
            <a:r>
              <a:rPr lang="en-US" dirty="0" err="1"/>
              <a:t>ssh</a:t>
            </a:r>
            <a:r>
              <a:rPr lang="en-US" dirty="0"/>
              <a:t>-agent -s</a:t>
            </a:r>
            <a:r>
              <a:rPr lang="en-US" dirty="0" smtClean="0"/>
              <a:t>)”</a:t>
            </a:r>
          </a:p>
          <a:p>
            <a:r>
              <a:rPr lang="en-US" dirty="0" err="1" smtClean="0"/>
              <a:t>ssh</a:t>
            </a:r>
            <a:r>
              <a:rPr lang="en-US" dirty="0" smtClean="0"/>
              <a:t>-add -K ~/.</a:t>
            </a:r>
            <a:r>
              <a:rPr lang="en-US" dirty="0" err="1" smtClean="0"/>
              <a:t>ssh</a:t>
            </a:r>
            <a:r>
              <a:rPr lang="en-US" dirty="0" smtClean="0"/>
              <a:t>/</a:t>
            </a:r>
            <a:r>
              <a:rPr lang="en-US" dirty="0" err="1" smtClean="0"/>
              <a:t>id_rsa</a:t>
            </a:r>
            <a:endParaRPr lang="en-US" dirty="0" smtClean="0"/>
          </a:p>
          <a:p>
            <a:r>
              <a:rPr lang="en-US" dirty="0" err="1" smtClean="0"/>
              <a:t>pbcopy</a:t>
            </a:r>
            <a:r>
              <a:rPr lang="en-US" dirty="0" smtClean="0"/>
              <a:t> &lt; ~/.</a:t>
            </a:r>
            <a:r>
              <a:rPr lang="en-US" dirty="0" err="1" smtClean="0"/>
              <a:t>ssh</a:t>
            </a:r>
            <a:r>
              <a:rPr lang="en-US" dirty="0" smtClean="0"/>
              <a:t>/</a:t>
            </a:r>
            <a:r>
              <a:rPr lang="en-US" dirty="0" err="1" smtClean="0"/>
              <a:t>id_rsa.pub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8966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 Windows Users: Install </a:t>
            </a:r>
            <a:r>
              <a:rPr lang="en-US" dirty="0" err="1" smtClean="0"/>
              <a:t>Git</a:t>
            </a:r>
            <a:r>
              <a:rPr lang="en-US" dirty="0" smtClean="0"/>
              <a:t> Bash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git-scm.com</a:t>
            </a:r>
            <a:r>
              <a:rPr lang="en-US" dirty="0" smtClean="0"/>
              <a:t>/download/win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0162" y="2231116"/>
            <a:ext cx="6751676" cy="4626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8673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 SSH Public Key into </a:t>
            </a:r>
            <a:r>
              <a:rPr lang="en-US" dirty="0" err="1" smtClean="0"/>
              <a:t>Github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364" y="1734438"/>
            <a:ext cx="2540729" cy="426439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3080" y="1378080"/>
            <a:ext cx="2386172" cy="95081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0699" y="2328892"/>
            <a:ext cx="5424024" cy="121633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73887" y="3302358"/>
            <a:ext cx="5517649" cy="384085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98651" y="1616001"/>
            <a:ext cx="2019300" cy="10668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27868" y="4188884"/>
            <a:ext cx="2485421" cy="1557444"/>
          </a:xfrm>
          <a:prstGeom prst="rect">
            <a:avLst/>
          </a:prstGeom>
        </p:spPr>
      </p:pic>
      <p:sp>
        <p:nvSpPr>
          <p:cNvPr id="11" name="Oval 10"/>
          <p:cNvSpPr/>
          <p:nvPr/>
        </p:nvSpPr>
        <p:spPr>
          <a:xfrm>
            <a:off x="516060" y="1626990"/>
            <a:ext cx="361507" cy="361618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5425470" y="1259358"/>
            <a:ext cx="361507" cy="361618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2</a:t>
            </a:r>
            <a:endParaRPr lang="en-US" dirty="0"/>
          </a:p>
        </p:txBody>
      </p:sp>
      <p:sp>
        <p:nvSpPr>
          <p:cNvPr id="13" name="Oval 12"/>
          <p:cNvSpPr/>
          <p:nvPr/>
        </p:nvSpPr>
        <p:spPr>
          <a:xfrm>
            <a:off x="7433198" y="2304636"/>
            <a:ext cx="361507" cy="361618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3</a:t>
            </a:r>
            <a:endParaRPr lang="en-US" dirty="0"/>
          </a:p>
        </p:txBody>
      </p:sp>
      <p:sp>
        <p:nvSpPr>
          <p:cNvPr id="14" name="Oval 13"/>
          <p:cNvSpPr/>
          <p:nvPr/>
        </p:nvSpPr>
        <p:spPr>
          <a:xfrm>
            <a:off x="3938630" y="4518697"/>
            <a:ext cx="361507" cy="361618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15" name="Oval 14"/>
          <p:cNvSpPr/>
          <p:nvPr/>
        </p:nvSpPr>
        <p:spPr>
          <a:xfrm>
            <a:off x="9356376" y="1626990"/>
            <a:ext cx="361507" cy="361618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16" name="Oval 15"/>
          <p:cNvSpPr/>
          <p:nvPr/>
        </p:nvSpPr>
        <p:spPr>
          <a:xfrm>
            <a:off x="8974985" y="4601370"/>
            <a:ext cx="361507" cy="361618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7799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Fork project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Fork to your own repository</a:t>
            </a:r>
            <a:endParaRPr lang="en-US" dirty="0" smtClean="0">
              <a:hlinkClick r:id="rId2"/>
            </a:endParaRPr>
          </a:p>
          <a:p>
            <a:pPr lvl="1"/>
            <a:r>
              <a:rPr lang="en-US" dirty="0" smtClean="0">
                <a:hlinkClick r:id="rId2"/>
              </a:rPr>
              <a:t>https://github.com/IBM-Blockchain/example02</a:t>
            </a:r>
            <a:endParaRPr lang="en-US" dirty="0" smtClean="0"/>
          </a:p>
          <a:p>
            <a:r>
              <a:rPr lang="en-US" dirty="0" err="1"/>
              <a:t>g</a:t>
            </a:r>
            <a:r>
              <a:rPr lang="en-US" dirty="0" err="1" smtClean="0"/>
              <a:t>it</a:t>
            </a:r>
            <a:r>
              <a:rPr lang="en-US" dirty="0" smtClean="0"/>
              <a:t> clone </a:t>
            </a:r>
            <a:r>
              <a:rPr lang="en-US" dirty="0" smtClean="0">
                <a:hlinkClick r:id="rId3"/>
              </a:rPr>
              <a:t>git@github.com:easonzhou/example02.git</a:t>
            </a:r>
            <a:endParaRPr lang="en-US" dirty="0" smtClean="0"/>
          </a:p>
          <a:p>
            <a:r>
              <a:rPr lang="en-US" dirty="0"/>
              <a:t>c</a:t>
            </a:r>
            <a:r>
              <a:rPr lang="en-US" dirty="0" smtClean="0"/>
              <a:t>d example02/</a:t>
            </a:r>
            <a:r>
              <a:rPr lang="en-US" dirty="0" err="1" smtClean="0"/>
              <a:t>chaincode</a:t>
            </a:r>
            <a:endParaRPr lang="en-US" dirty="0" smtClean="0"/>
          </a:p>
          <a:p>
            <a:r>
              <a:rPr lang="en-US" dirty="0" smtClean="0"/>
              <a:t>Take a look at the file - chaincode_example02.go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5176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Enroll a user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{</a:t>
            </a:r>
          </a:p>
          <a:p>
            <a:pPr marL="0" indent="0">
              <a:buNone/>
            </a:pPr>
            <a:r>
              <a:rPr lang="en-US" dirty="0" smtClean="0"/>
              <a:t>	"</a:t>
            </a:r>
            <a:r>
              <a:rPr lang="en-US" dirty="0" err="1" smtClean="0"/>
              <a:t>enrollId</a:t>
            </a:r>
            <a:r>
              <a:rPr lang="en-US" dirty="0" smtClean="0"/>
              <a:t>": "admin",</a:t>
            </a:r>
          </a:p>
          <a:p>
            <a:pPr marL="0" indent="0">
              <a:buNone/>
            </a:pPr>
            <a:r>
              <a:rPr lang="en-US" dirty="0" smtClean="0"/>
              <a:t>	"</a:t>
            </a:r>
            <a:r>
              <a:rPr lang="en-US" dirty="0" err="1" smtClean="0"/>
              <a:t>enrollSecret</a:t>
            </a:r>
            <a:r>
              <a:rPr lang="en-US" dirty="0" smtClean="0"/>
              <a:t>": "3d2f404ebf"</a:t>
            </a:r>
          </a:p>
          <a:p>
            <a:pPr marL="0" indent="0">
              <a:buNone/>
            </a:pPr>
            <a:r>
              <a:rPr lang="en-US" dirty="0" smtClean="0"/>
              <a:t>}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3540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184</TotalTime>
  <Words>615</Words>
  <Application>Microsoft Macintosh PowerPoint</Application>
  <PresentationFormat>Widescreen</PresentationFormat>
  <Paragraphs>144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Calibri</vt:lpstr>
      <vt:lpstr>Calibri Light</vt:lpstr>
      <vt:lpstr>Mangal</vt:lpstr>
      <vt:lpstr>Arial</vt:lpstr>
      <vt:lpstr>Office Theme</vt:lpstr>
      <vt:lpstr>Write your first chaincode</vt:lpstr>
      <vt:lpstr>Answer the Questions</vt:lpstr>
      <vt:lpstr>Prerequisites </vt:lpstr>
      <vt:lpstr>Github Signup</vt:lpstr>
      <vt:lpstr>Add SSH Access</vt:lpstr>
      <vt:lpstr>For Windows Users: Install Git Bash</vt:lpstr>
      <vt:lpstr>Add SSH Public Key into Github</vt:lpstr>
      <vt:lpstr>Fork project</vt:lpstr>
      <vt:lpstr>Enroll a user</vt:lpstr>
      <vt:lpstr>Deploy and Init chaincode </vt:lpstr>
      <vt:lpstr>Query the account balance of user “A” </vt:lpstr>
      <vt:lpstr>Transfer 10 amount from “A” to “B” </vt:lpstr>
      <vt:lpstr>Query balance of user “B” </vt:lpstr>
      <vt:lpstr>Backup</vt:lpstr>
      <vt:lpstr>Install Golang</vt:lpstr>
      <vt:lpstr>Git clone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YIN SHENG Eason</dc:creator>
  <cp:lastModifiedBy>YIN SHENG Eason</cp:lastModifiedBy>
  <cp:revision>19</cp:revision>
  <dcterms:created xsi:type="dcterms:W3CDTF">2017-03-22T06:35:34Z</dcterms:created>
  <dcterms:modified xsi:type="dcterms:W3CDTF">2017-03-22T09:42:25Z</dcterms:modified>
</cp:coreProperties>
</file>